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5"/>
    <p:sldId id="258" r:id="rId4"/>
    <p:sldId id="259" r:id="rId3"/>
    <p:sldId id="260" r:id="rId2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38" d="100"/>
          <a:sy n="138" d="100"/>
        </p:scale>
        <p:origin x="298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5.xml"/><Relationship Id="rId3" Type="http://schemas.openxmlformats.org/officeDocument/2006/relationships/slide" Target="slides/slide4.xml"/><Relationship Id="rId4" Type="http://schemas.openxmlformats.org/officeDocument/2006/relationships/slide" Target="slides/slide3.xml"/><Relationship Id="rId5" Type="http://schemas.openxmlformats.org/officeDocument/2006/relationships/slide" Target="slides/slide2.xml"/><Relationship Id="rId6" Type="http://schemas.openxmlformats.org/officeDocument/2006/relationships/slide" Target="slides/slide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lang="en-US" altLang="ko-KR" sz="1600" dirty="0" smtClean="0"/>
            </a:lvl1pPr>
            <a:lvl2pPr>
              <a:buClr>
                <a:schemeClr val="accent2"/>
              </a:buClr>
              <a:defRPr lang="en-US" altLang="ko-KR" sz="1400" dirty="0" smtClean="0"/>
            </a:lvl2pPr>
            <a:lvl3pPr>
              <a:buClr>
                <a:schemeClr val="accent2"/>
              </a:buClr>
              <a:defRPr lang="en-US" altLang="ko-KR" sz="1200" dirty="0" smtClean="0"/>
            </a:lvl3pPr>
            <a:lvl4pPr>
              <a:buClr>
                <a:schemeClr val="accent2"/>
              </a:buClr>
              <a:defRPr lang="en-US" altLang="ko-KR" sz="1200" dirty="0" smtClean="0"/>
            </a:lvl4pPr>
            <a:lvl5pPr>
              <a:buClr>
                <a:schemeClr val="accent2"/>
              </a:buClr>
              <a:defRPr lang="ko-KR" altLang="en-US" sz="1200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1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naver.com" TargetMode="Externa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gif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4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1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2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3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4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5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8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3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 lvl="1"/>
            <a:r>
              <a:rPr/>
              <a:t>시간이 가장 많이 투입되는 일 찾기</a:t>
            </a:r>
          </a:p>
          <a:p>
            <a:pPr lvl="1"/>
            <a:r>
              <a:rPr/>
              <a:t>개선하고 싶은 나의 핵심 역량</a:t>
            </a:r>
          </a:p>
          <a:p>
            <a:pPr lvl="1"/>
            <a:r>
              <a:rPr/>
              <a:t>하고싶은데 못해본 것 찾기</a:t>
            </a:r>
          </a:p>
          <a:p>
            <a:pPr lvl="1"/>
            <a:r>
              <a:rPr/>
              <a:t>시간이 더 많이 있으면 해보고 싶은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61924"/>
            <a:ext cx="7982129" cy="46882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환각 현상</a:t>
            </a:r>
          </a:p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질문이 잘못됨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챗봇의 기억력</a:t>
            </a:r>
          </a:p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맥락에 대한 컨트롤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AI 윤리</a:t>
            </a:r>
          </a:p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인공지능 (Artificial Inteligence)의 두 갈래</a:t>
            </a:r>
          </a:p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/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알고리즘과 신경망의 대결</a:t>
            </a:r>
          </a:p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053483"/>
            <a:ext cx="3500746" cy="15050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머스크 오픈AI 설립</a:t>
            </a:r>
          </a:p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오픈AI의 대성공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인공 일반지능 (AGI)</a:t>
            </a:r>
          </a:p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AI 3대천왕</a:t>
            </a:r>
          </a:p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AI와 인간의 가치</a:t>
            </a:r>
          </a:p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/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하드웨어 vs 소프트웨어?</a:t>
            </a:r>
          </a:p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Data 보유</a:t>
            </a:r>
          </a:p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GPT-4o</a:t>
            </a:r>
          </a:p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im-a-good-gpt2-chatbot</a:t>
            </a:r>
            <a:r>
              <a:rPr/>
              <a:t>과 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725247"/>
            <a:ext cx="7982129" cy="4161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대규모 언어모델 경쟁심화</a:t>
            </a:r>
          </a:p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새로운 전장, AI 에이전트</a:t>
            </a:r>
          </a:p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GPT-4 o1</a:t>
            </a:r>
          </a:p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62" y="1337388"/>
            <a:ext cx="69029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딥시크(Deepseek) 충격</a:t>
            </a:r>
          </a:p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/>
              <a:t>H800</a:t>
            </a:r>
            <a:r>
              <a:rPr/>
              <a:t> 칩을 사용해 훈련, 추론에는 화웨이 </a:t>
            </a:r>
            <a:r>
              <a:rPr i="1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OpenAI o3 / o3 mini 출시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39770"/>
            <a:ext cx="7982129" cy="47325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간단한 의견 물어보기</a:t>
            </a:r>
          </a:p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 lvl="1"/>
            <a:r>
              <a:rPr/>
              <a:t>"아인슈타인의 상대성 이론에 대해 초등학생도 이해할 수 있도록 쉽게 설명해줘."</a:t>
            </a:r>
          </a:p>
          <a:p>
            <a:pPr lvl="1"/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맥락을 유지한 채 계속 질문하기</a:t>
            </a:r>
          </a:p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 lvl="1"/>
            <a:r>
              <a:rPr/>
              <a:t>"그게 당시의 과학계에 어떻게 받아들여졌고 어떤 시사점을 가져왔어?"</a:t>
            </a:r>
          </a:p>
          <a:p>
            <a:pPr lvl="1"/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회신하기</a:t>
            </a:r>
          </a:p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계속 생성하기</a:t>
            </a:r>
          </a:p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OpenAI 가 발표한 </a:t>
            </a:r>
            <a:r>
              <a:rPr i="1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생성형 AI (Generative AI)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/>
              <a:t>작은 조각으로 나누어서</a:t>
            </a:r>
            <a:r>
              <a:rPr/>
              <a:t> 가지고 있는 거대한 레고블럭 박스와 같다.</a:t>
            </a:r>
          </a:p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답변 재생성하기</a:t>
            </a:r>
          </a:p>
          <a:p>
            <a:pPr/>
            <a:r>
              <a:rPr/>
              <a:t>ChatGPT는 일종의 창의성(Creativeness)을 가지고 있는데, </a:t>
            </a:r>
            <a:r>
              <a:rPr i="1"/>
              <a:t>Top-P</a:t>
            </a:r>
            <a:r>
              <a:rPr/>
              <a:t>, </a:t>
            </a:r>
            <a:r>
              <a:rPr i="1"/>
              <a:t>Temperature</a:t>
            </a:r>
            <a:r>
              <a:rPr/>
              <a:t>, </a:t>
            </a:r>
            <a:r>
              <a:rPr i="1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미래의 유망직종?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프롬프팅을 잘하는 것은 </a:t>
            </a:r>
            <a:r>
              <a:rPr b="1"/>
              <a:t>대화를 잘하는 것</a:t>
            </a:r>
            <a:r>
              <a:rPr/>
              <a:t>에 가깝다.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대화를 잘 한다. 라는 것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프롬프트의 필수 요소들</a:t>
            </a:r>
          </a:p>
          <a:p>
            <a:pPr/>
            <a:r>
              <a:rPr i="1"/>
              <a:t>Task</a:t>
            </a:r>
            <a:r>
              <a:rPr/>
              <a:t> 무엇을 해야하는지</a:t>
            </a:r>
          </a:p>
          <a:p>
            <a:pPr/>
            <a:r>
              <a:rPr i="1"/>
              <a:t>Context</a:t>
            </a:r>
            <a:r>
              <a:rPr/>
              <a:t> 어떤 상황인지</a:t>
            </a:r>
          </a:p>
          <a:p>
            <a:pPr/>
            <a:r>
              <a:rPr i="1"/>
              <a:t>Persona</a:t>
            </a:r>
            <a:r>
              <a:rPr/>
              <a:t> 어떤 역할이 되어야 하는지</a:t>
            </a:r>
          </a:p>
          <a:p>
            <a:pPr/>
            <a:r>
              <a:rPr i="1"/>
              <a:t>Example</a:t>
            </a:r>
            <a:r>
              <a:rPr/>
              <a:t> 예시로는 어떤 것이 있는지</a:t>
            </a:r>
          </a:p>
          <a:p>
            <a:pPr/>
            <a:r>
              <a:rPr i="1"/>
              <a:t>Format</a:t>
            </a:r>
            <a:r>
              <a:rPr/>
              <a:t> 어떤 형태로 작성해야 하는지</a:t>
            </a:r>
          </a:p>
          <a:p>
            <a:pPr/>
            <a:r>
              <a:rPr i="1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Before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After</a:t>
            </a:r>
          </a:p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스무고개형으로 질문하기</a:t>
            </a:r>
          </a:p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25423"/>
            <a:ext cx="7982129" cy="456121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'가스라이팅'</a:t>
            </a:r>
          </a:p>
          <a:p>
            <a:pPr marL="0" indent="0"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/>
              <a:t>협박하기, 도발하기, 강조하기, 애원하기, 보상하기/벌하기</a:t>
            </a:r>
          </a:p>
          <a:p>
            <a:pPr/>
            <a:r>
              <a:rPr/>
              <a:t>그러나 </a:t>
            </a:r>
            <a:r>
              <a:rPr b="1"/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few-shot</a:t>
            </a:r>
          </a:p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chain-of-thought</a:t>
            </a:r>
          </a:p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72039"/>
            <a:ext cx="7982129" cy="44679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대규모 언어모델 (Large Language Models, LLM)</a:t>
            </a:r>
          </a:p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'해줘'</a:t>
            </a:r>
          </a:p>
          <a:p>
            <a:pPr marL="0" indent="0"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 lvl="1"/>
            <a:r>
              <a:rPr/>
              <a:t>점보 고향만두 출시</a:t>
            </a:r>
          </a:p>
          <a:p>
            <a:pPr lvl="1"/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/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/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/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521820"/>
            <a:ext cx="7982129" cy="456842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Custom Instruction</a:t>
            </a:r>
          </a:p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Memory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090128"/>
            <a:ext cx="7982129" cy="343180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제작하기</a:t>
            </a:r>
          </a:p>
          <a:p>
            <a:pPr/>
            <a:r>
              <a:rPr/>
              <a:t>GPT 탐색 -&gt; 만들기 메뉴로 진입하여 GPTs 제작 시작</a:t>
            </a:r>
          </a:p>
          <a:p>
            <a:pPr/>
            <a:r>
              <a:rPr/>
              <a:t>왼쪽의 화면에서 이 GPTs의 역할을 채팅의 형식으로 알려주면 지시사항을 정리하여 </a:t>
            </a:r>
            <a:r>
              <a:rPr i="1"/>
              <a:t>구성</a:t>
            </a:r>
            <a:r>
              <a:rPr/>
              <a:t> 탭에 알아서 정리함</a:t>
            </a:r>
          </a:p>
          <a:p>
            <a:pPr lvl="1"/>
            <a:r>
              <a:rPr/>
              <a:t>지시사항 -&gt; 챗봇 이름 설정 -&gt; 프로필 아이콘 설정의 단계로 수행</a:t>
            </a:r>
          </a:p>
          <a:p>
            <a:pPr/>
            <a:r>
              <a:rPr/>
              <a:t>이후 오른쪽의 화면에서 이 챗봇을 테스트하고,</a:t>
            </a:r>
          </a:p>
          <a:p>
            <a:pPr lvl="1"/>
            <a:r>
              <a:rPr/>
              <a:t>수정 사항을 다시 왼쪽의 채팅에서 지시하면 알아서 업데이트함</a:t>
            </a:r>
          </a:p>
          <a:p>
            <a:pPr/>
            <a:r>
              <a:rPr i="1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지식(Knowledge)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기능(Capabilities)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72" y="1337388"/>
            <a:ext cx="487876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작업(Actions)</a:t>
            </a:r>
          </a:p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 i="1"/>
              <a:t>OpenAPI 스키마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27" y="1337388"/>
            <a:ext cx="50062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멀티 모달</a:t>
            </a:r>
          </a:p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 lvl="1"/>
            <a:r>
              <a:rPr/>
              <a:t>다소 억지스럽더라도 불합리하거나 억울하거나 불행한 상황에서 긍정적인 포인트를 발견할 것</a:t>
            </a:r>
          </a:p>
          <a:p>
            <a:pPr lvl="1"/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97" y="1337388"/>
            <a:ext cx="766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16" y="1337388"/>
            <a:ext cx="62609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샘플 데이터 만들어주기</a:t>
            </a:r>
          </a:p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RAG (Retrieval-Augmented Generation)</a:t>
            </a:r>
          </a:p>
          <a:p>
            <a:pPr/>
            <a:r>
              <a:rPr/>
              <a:t>범용으로 제작된 LLM에 특정 목적의 데이터를 첨부하여 정확하고 전문성 있는 답변을 생성하는 기술</a:t>
            </a:r>
          </a:p>
          <a:p>
            <a:pPr/>
            <a:r>
              <a:rPr/>
              <a:t>환각 현상을 줄이는 테크닉 중 하나</a:t>
            </a:r>
          </a:p>
        </p:txBody>
      </p:sp>
      <p:pic>
        <p:nvPicPr>
          <p:cNvPr id="4" name="Picture 3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71" y="1337388"/>
            <a:ext cx="790446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수식 대신 만들어주기</a:t>
            </a:r>
          </a:p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기존 데이터와 연관된 데이터 생성하기</a:t>
            </a:r>
          </a:p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사용하기</a:t>
            </a:r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알맞은 해시태그 달기</a:t>
            </a:r>
          </a:p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반복하기</a:t>
            </a:r>
          </a:p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내용 분류하기</a:t>
            </a:r>
          </a:p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패턴 파악해서 채우기</a:t>
            </a:r>
          </a:p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/>
            <a:r>
              <a:rPr/>
              <a:t>설정(Settings) - API Keys로 이동</a:t>
            </a:r>
          </a:p>
          <a:p>
            <a:pPr/>
            <a:r>
              <a:rPr/>
              <a:t>Create new secret key</a:t>
            </a:r>
          </a:p>
          <a:p>
            <a:pPr/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15" y="1337388"/>
            <a:ext cx="797632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두 가지 사용 방식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950803"/>
            <a:ext cx="7982129" cy="171045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2584209"/>
            <a:ext cx="7982129" cy="2443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i="1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/>
              <a:t>*</a:t>
            </a:r>
            <a:r>
              <a:rPr/>
              <a:t>"해외에서 난리난 ChatGPT 신기능” *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 lang="en-US">
                <a:solidFill>
                  <a:srgbClr val="F8686B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18145"/>
            <a:ext cx="7982129" cy="397577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79</cp:revision>
  <dcterms:created xsi:type="dcterms:W3CDTF">2024-02-09T18:46:30Z</dcterms:created>
  <dcterms:modified xsi:type="dcterms:W3CDTF">2025-04-14T14:13:57Z</dcterms:modified>
</cp:coreProperties>
</file>